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7" r:id="rId4"/>
    <p:sldId id="275" r:id="rId5"/>
    <p:sldId id="264" r:id="rId6"/>
    <p:sldId id="276" r:id="rId7"/>
    <p:sldId id="265" r:id="rId8"/>
    <p:sldId id="266" r:id="rId9"/>
    <p:sldId id="260" r:id="rId10"/>
    <p:sldId id="259" r:id="rId11"/>
    <p:sldId id="258" r:id="rId12"/>
    <p:sldId id="261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A72"/>
    <a:srgbClr val="F8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2" autoAdjust="0"/>
    <p:restoredTop sz="94660"/>
  </p:normalViewPr>
  <p:slideViewPr>
    <p:cSldViewPr>
      <p:cViewPr varScale="1">
        <p:scale>
          <a:sx n="74" d="100"/>
          <a:sy n="7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1A12-5502-4412-A413-5BD22351C317}" type="datetimeFigureOut">
              <a:rPr lang="ru-RU" smtClean="0"/>
              <a:pPr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F1B9-1E35-45AF-A118-AFE5FB13E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Corbel" pitchFamily="34" charset="0"/>
              </a:rPr>
              <a:t>Экстремизм – угроза обществу</a:t>
            </a:r>
            <a:endParaRPr lang="ru-RU" sz="32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492896"/>
            <a:ext cx="850112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en-US" sz="7200" b="1" dirty="0" smtClean="0">
                <a:solidFill>
                  <a:srgbClr val="325A72"/>
                </a:solidFill>
                <a:latin typeface="Corbel" pitchFamily="34" charset="0"/>
              </a:rPr>
              <a:t>:</a:t>
            </a:r>
          </a:p>
          <a:p>
            <a:pPr algn="ctr"/>
            <a:r>
              <a:rPr lang="ru-RU" sz="4000" b="1" dirty="0" smtClean="0">
                <a:solidFill>
                  <a:srgbClr val="325A72"/>
                </a:solidFill>
                <a:latin typeface="Corbel" pitchFamily="34" charset="0"/>
              </a:rPr>
              <a:t>понятие, виды, ответственность.</a:t>
            </a:r>
            <a:endParaRPr lang="ru-RU" sz="4000" b="1" dirty="0">
              <a:solidFill>
                <a:srgbClr val="325A72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1472" y="1812327"/>
            <a:ext cx="81439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25A72"/>
                </a:solidFill>
                <a:latin typeface="Corbel" pitchFamily="34" charset="0"/>
              </a:rPr>
              <a:t>Национальный </a:t>
            </a:r>
            <a:r>
              <a:rPr lang="ru-RU" sz="2200" b="1" dirty="0">
                <a:solidFill>
                  <a:srgbClr val="325A72"/>
                </a:solidFill>
                <a:latin typeface="Corbel" pitchFamily="34" charset="0"/>
              </a:rPr>
              <a:t>экстремизм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</a:rPr>
              <a:t>– радикальные идеи и действия в отношении представителей иной народности, национальности, стремление к политическому или физическому устранению определенного населения; агрессия, в крайних формах – терроризм в отношении людей иной этнической группы.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Национальный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1" descr="G:\НИжегородский НСОшник в москве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699792" y="3789040"/>
            <a:ext cx="4082226" cy="2387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571612"/>
            <a:ext cx="81439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Политический экстремизм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крайние взгляды в отношении политической системы, организации формы управления государством, пропаганда насильственных или агрессивных (основанных на страхе и подчинению силе) способов установления отстаиваемой формы власти, вплоть до политического террора; непримиримость, бескомпромиссность к иным политическим партиям.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Политический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4" name="Picture 4" descr="D:\Download\114634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14414" y="4143380"/>
            <a:ext cx="3357562" cy="230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D:\Download\14311151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4143380"/>
            <a:ext cx="3429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1628774"/>
            <a:ext cx="7488882" cy="23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Экстремистская организация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 общественное или религиозное объединение либо иная организация, в отношении которых судом принято вступившее в законную силу решение о ликвидации или запрете деятельности в связи с осуществлением экстремистской деятельности.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979712" y="5517232"/>
            <a:ext cx="2786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36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pic>
        <p:nvPicPr>
          <p:cNvPr id="4" name="Picture 3" descr="D:\Download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21088"/>
            <a:ext cx="4775920" cy="977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31640" y="548680"/>
            <a:ext cx="6743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Экстремистская организация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10242" name="Picture 2" descr="http://qrcoder.ru/code/?https%3A%2F%2Fminjust.ru%2Fru%2Fnko%2Fperechen_zapret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933056"/>
            <a:ext cx="2372122" cy="237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1697038"/>
            <a:ext cx="79930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«Левый» </a:t>
            </a:r>
            <a:r>
              <a:rPr lang="en-US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экстремизм заимствует идеи революционизма, анархизма, объявляет себя наиболее последовательным выразителем и защитником трудящихся масс, всех обездоленных, неимущих. </a:t>
            </a:r>
          </a:p>
        </p:txBody>
      </p:sp>
      <p:pic>
        <p:nvPicPr>
          <p:cNvPr id="3" name="Picture 2" descr="D:\Download\e0pDRvC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57537">
            <a:off x="4945129" y="3644579"/>
            <a:ext cx="3471489" cy="2404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1071538" y="500042"/>
            <a:ext cx="7127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«Левый» </a:t>
            </a:r>
            <a:r>
              <a:rPr lang="en-US" sz="36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7" name="Содержимое 3" descr="фаны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1268183">
            <a:off x="970442" y="3584490"/>
            <a:ext cx="3348169" cy="2511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.nazaccent.ru/cache/47/71/47710edea207a1299d41e1b8395fc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71303">
            <a:off x="870991" y="2080597"/>
            <a:ext cx="2705547" cy="1470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4" descr="http://kolokolrussia.ru/i/upload/706-6c9e9dcb7e7f47f62a235b42b521bc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286124"/>
            <a:ext cx="4661584" cy="2734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28794" y="500042"/>
            <a:ext cx="56435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Антифашистские движения</a:t>
            </a:r>
            <a:endParaRPr lang="ru-RU" sz="3200" dirty="0">
              <a:solidFill>
                <a:schemeClr val="bg1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584" y="1628800"/>
            <a:ext cx="77041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«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Правые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» экстремисты критикуют современное общество за «отсутствие порядка», «господство плутократии», «упадок нравов», эгоизм и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потребительство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4" name="Picture 3" descr="D:\Download\1(1084)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 rot="294905">
            <a:off x="5301664" y="3607923"/>
            <a:ext cx="2905005" cy="217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57422" y="500042"/>
            <a:ext cx="4464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Правый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» </a:t>
            </a:r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экстремизм </a:t>
            </a:r>
          </a:p>
        </p:txBody>
      </p:sp>
      <p:pic>
        <p:nvPicPr>
          <p:cNvPr id="6" name="Содержимое 3" descr="x_01d6d01c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r="12406" b="31360"/>
          <a:stretch>
            <a:fillRect/>
          </a:stretch>
        </p:blipFill>
        <p:spPr bwMode="auto">
          <a:xfrm rot="21272361">
            <a:off x="1004882" y="3671245"/>
            <a:ext cx="3598602" cy="2114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0034" y="1643050"/>
            <a:ext cx="8207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Молодежный экстремизм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отличается от взрослого меньшей организованностью, стихийностью, отсутствием идеологической основы. Действия молодых экстремистов более жестоки, так как в силу своего возраста они не боятся смерти, тюрьмы, физических травм. </a:t>
            </a:r>
            <a:endParaRPr lang="ru-RU" sz="32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23728" y="476672"/>
            <a:ext cx="49666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Молодежный экстремизм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3074" name="Picture 2" descr="C:\Users\Olga\Desktop\для ГИП\наклейки терроризму нет\стикеры\неразжигай2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5" name="Picture 3" descr="C:\Users\Olga\Desktop\для ГИП\наклейки терроризму нет\стикеры\нет_фашизм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287602" cy="2287603"/>
          </a:xfrm>
          <a:prstGeom prst="rect">
            <a:avLst/>
          </a:prstGeom>
          <a:noFill/>
        </p:spPr>
      </p:pic>
      <p:pic>
        <p:nvPicPr>
          <p:cNvPr id="3076" name="Picture 4" descr="C:\Users\Olga\Desktop\для ГИП\наклейки терроризму нет\стикеры\нетнацизму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857628"/>
            <a:ext cx="2287602" cy="2287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552" y="1700808"/>
            <a:ext cx="82089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Экстремистские материалы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–</a:t>
            </a:r>
            <a:r>
              <a:rPr lang="en-US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2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информация, призывающая к осуществлению экстремистской деятельности, оправдывающая национальное или расовое превосходство, либо практику совершения военных или иных преступлений, направленных на полное или частичное уничтожение какой-либо социальной, расовой, национальной или религиозной группы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27784" y="4365104"/>
            <a:ext cx="40005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325A72"/>
                </a:solidFill>
                <a:latin typeface="Corbel" pitchFamily="34" charset="0"/>
                <a:cs typeface="Times New Roman" pitchFamily="18" charset="0"/>
              </a:rPr>
              <a:t>minjust.ru</a:t>
            </a:r>
            <a:endParaRPr lang="ru-RU" sz="4400" b="1" dirty="0">
              <a:solidFill>
                <a:srgbClr val="325A72"/>
              </a:solidFill>
              <a:latin typeface="Corbe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691680" y="548680"/>
            <a:ext cx="63357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rbel" pitchFamily="34" charset="0"/>
              </a:rPr>
              <a:t>Экстремистские материалы</a:t>
            </a:r>
            <a:r>
              <a:rPr lang="ru-RU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</a:p>
        </p:txBody>
      </p:sp>
      <p:pic>
        <p:nvPicPr>
          <p:cNvPr id="2050" name="Picture 2" descr="C:\Users\Olga\Desktop\для ГИП\наклейки терроризму нет\стикеры\мывответ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33056"/>
            <a:ext cx="2500330" cy="2500330"/>
          </a:xfrm>
          <a:prstGeom prst="rect">
            <a:avLst/>
          </a:prstGeom>
          <a:noFill/>
        </p:spPr>
      </p:pic>
      <p:pic>
        <p:nvPicPr>
          <p:cNvPr id="4" name="Picture 2" descr="http://qrcoder.ru/code/?https%3A%2F%2Fminjust.ru%2Fru%2Fextremist-materials&amp;10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17032"/>
            <a:ext cx="2915816" cy="291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571480"/>
            <a:ext cx="614366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Федеральный закон от </a:t>
            </a:r>
            <a:r>
              <a:rPr lang="ru-RU" sz="2200" b="1" dirty="0" smtClean="0">
                <a:solidFill>
                  <a:schemeClr val="bg1"/>
                </a:solidFill>
                <a:latin typeface="Corbel" pitchFamily="34" charset="0"/>
              </a:rPr>
              <a:t>25 июля 2002 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>г. N 114-ФЗ </a:t>
            </a:r>
            <a:endParaRPr lang="en-US" sz="2200" b="1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700" b="1" dirty="0" smtClean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b="1" dirty="0">
                <a:solidFill>
                  <a:schemeClr val="bg1"/>
                </a:solidFill>
                <a:latin typeface="Corbel" pitchFamily="34" charset="0"/>
              </a:rPr>
              <a:t>О противодействии экстремистской деятельности</a:t>
            </a:r>
            <a:r>
              <a:rPr lang="ru-RU" b="1" dirty="0" smtClean="0">
                <a:solidFill>
                  <a:schemeClr val="bg1"/>
                </a:solidFill>
                <a:latin typeface="Corbel" pitchFamily="34" charset="0"/>
              </a:rPr>
              <a:t>"</a:t>
            </a:r>
            <a:r>
              <a:rPr lang="ru-RU" sz="2200" b="1" dirty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Corbel" pitchFamily="34" charset="0"/>
              </a:rPr>
            </a:br>
            <a:endParaRPr lang="ru-RU" sz="2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2204864"/>
            <a:ext cx="468032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6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Определяет правовые организационные основы противодействия экстремистской деятельности и устанавливает ответственность за ее совершение</a:t>
            </a:r>
          </a:p>
        </p:txBody>
      </p:sp>
      <p:pic>
        <p:nvPicPr>
          <p:cNvPr id="1026" name="Picture 2" descr="C:\Users\Olga\Desktop\unna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071802" cy="3071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Понятие экстремизма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Экстремизм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25A72"/>
                </a:solidFill>
                <a:effectLst/>
                <a:latin typeface="Corbel" pitchFamily="34" charset="0"/>
                <a:ea typeface="Times New Roman" pitchFamily="18" charset="0"/>
                <a:cs typeface="Courier New" pitchFamily="49" charset="0"/>
              </a:rPr>
              <a:t>–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(от лат. </a:t>
            </a:r>
            <a:r>
              <a:rPr lang="ru-RU" sz="2400" dirty="0" err="1">
                <a:solidFill>
                  <a:srgbClr val="325A72"/>
                </a:solidFill>
                <a:latin typeface="Corbel" pitchFamily="34" charset="0"/>
              </a:rPr>
              <a:t>extremus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 – «крайний») ассоциируется с приверженностью к крайним взглядам и действиям, радикально отрицающим существующие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нормы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и правила. </a:t>
            </a:r>
            <a:endParaRPr lang="ru-RU" sz="2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В сущности,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</a:rPr>
              <a:t>экстремизм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является идеологически мотивированным деянием, направленным на достижение конкретной цели в виде посягательства на конституционные основы государственного строя, общественную безопасность или интересы общества, публично совершенное </a:t>
            </a:r>
            <a:r>
              <a:rPr lang="ru-RU" sz="2400" dirty="0" err="1" smtClean="0">
                <a:solidFill>
                  <a:srgbClr val="325A72"/>
                </a:solidFill>
                <a:latin typeface="Corbel" pitchFamily="34" charset="0"/>
              </a:rPr>
              <a:t>общеопасным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</a:rPr>
              <a:t> способом.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25A72"/>
              </a:solidFill>
              <a:effectLst/>
              <a:latin typeface="Corbel" pitchFamily="34" charset="0"/>
              <a:cs typeface="Courier New" pitchFamily="49" charset="0"/>
            </a:endParaRPr>
          </a:p>
        </p:txBody>
      </p:sp>
      <p:pic>
        <p:nvPicPr>
          <p:cNvPr id="1026" name="Picture 2" descr="C:\Users\Olga\Desktop\для ГИП\наклейки терроризму нет\стикеры\экстремизмуне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072074"/>
            <a:ext cx="1581144" cy="1581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Административные 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597666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Пропаганда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пропаганда либо публичное демонстрирование которых запрещены федеральными законами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20.29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Производство и распространение экстремистских материалов</a:t>
            </a:r>
          </a:p>
          <a:p>
            <a:pPr algn="just"/>
            <a:endParaRPr lang="ru-RU" sz="12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20.3.1 </a:t>
            </a:r>
            <a:r>
              <a:rPr lang="ru-RU" sz="2000" b="1" dirty="0" err="1" smtClean="0">
                <a:solidFill>
                  <a:srgbClr val="325A72"/>
                </a:solidFill>
                <a:latin typeface="Corbel" pitchFamily="34" charset="0"/>
              </a:rPr>
              <a:t>КоАП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  <a:endParaRPr lang="ru-RU" sz="2000" dirty="0">
              <a:solidFill>
                <a:srgbClr val="325A72"/>
              </a:solidFill>
              <a:latin typeface="Corbel" pitchFamily="34" charset="0"/>
            </a:endParaRPr>
          </a:p>
        </p:txBody>
      </p:sp>
      <p:pic>
        <p:nvPicPr>
          <p:cNvPr id="2050" name="Picture 2" descr="C:\Users\Olga\Desktop\unn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1" y="2285992"/>
            <a:ext cx="2857519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00" y="571480"/>
            <a:ext cx="7272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</a:t>
            </a:r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правонарушения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83568" y="2060848"/>
            <a:ext cx="507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20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 000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рублей 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(для юридических лиц – до 1 </a:t>
            </a:r>
            <a:r>
              <a:rPr lang="ru-RU" sz="2800" dirty="0" err="1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млн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)</a:t>
            </a: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на срок до </a:t>
            </a:r>
            <a:r>
              <a:rPr lang="ru-RU" sz="28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часов 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8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Административные арест до </a:t>
            </a:r>
            <a:r>
              <a:rPr lang="ru-RU" sz="28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8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суток</a:t>
            </a:r>
          </a:p>
        </p:txBody>
      </p:sp>
      <p:pic>
        <p:nvPicPr>
          <p:cNvPr id="9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10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71538" y="571480"/>
            <a:ext cx="7272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rbel" pitchFamily="34" charset="0"/>
              </a:rPr>
              <a:t>Преступления</a:t>
            </a:r>
            <a:endParaRPr lang="ru-RU" sz="24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59766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280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Публичные призывы к осуществлению экстремистской деятельности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Возбуждение ненависти либо вражды, а равно унижение человеческого достоинства</a:t>
            </a:r>
          </a:p>
          <a:p>
            <a:pPr algn="just"/>
            <a:endParaRPr lang="ru-RU" sz="12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282.1</a:t>
            </a:r>
            <a:r>
              <a:rPr lang="en-US" sz="2000" b="1" dirty="0" smtClean="0">
                <a:solidFill>
                  <a:srgbClr val="325A72"/>
                </a:solidFill>
                <a:latin typeface="Corbel" pitchFamily="34" charset="0"/>
              </a:rPr>
              <a:t> </a:t>
            </a:r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УК РФ</a:t>
            </a:r>
            <a:endParaRPr lang="en-US" sz="20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экстремистского сообщества</a:t>
            </a:r>
          </a:p>
          <a:p>
            <a:pPr algn="just"/>
            <a:endParaRPr lang="ru-RU" sz="1400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282.2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Организация деятельности экстремистской организации</a:t>
            </a:r>
          </a:p>
          <a:p>
            <a:pPr algn="just"/>
            <a:endParaRPr lang="ru-RU" sz="1400" b="1" dirty="0" smtClean="0">
              <a:solidFill>
                <a:srgbClr val="325A72"/>
              </a:solidFill>
              <a:latin typeface="Corbe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325A72"/>
                </a:solidFill>
                <a:latin typeface="Corbel" pitchFamily="34" charset="0"/>
              </a:rPr>
              <a:t>Статья 282.3 УК РФ</a:t>
            </a:r>
          </a:p>
          <a:p>
            <a:pPr algn="just"/>
            <a:r>
              <a:rPr lang="ru-RU" sz="2000" dirty="0" smtClean="0">
                <a:solidFill>
                  <a:srgbClr val="325A72"/>
                </a:solidFill>
                <a:latin typeface="Corbel" pitchFamily="34" charset="0"/>
              </a:rPr>
              <a:t>Финансирование экстремистской деятельности</a:t>
            </a:r>
          </a:p>
        </p:txBody>
      </p:sp>
      <p:pic>
        <p:nvPicPr>
          <p:cNvPr id="3074" name="Picture 2" descr="C:\Users\Olga\Desktop\unn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5899" y="2428869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23528" y="2132856"/>
            <a:ext cx="52864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Штраф до 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00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тысяч рублей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Обязательные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480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часов</a:t>
            </a:r>
          </a:p>
          <a:p>
            <a:pPr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Ограничение свободы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2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Принудительные работы до </a:t>
            </a:r>
            <a:r>
              <a:rPr lang="ru-RU" sz="24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5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</a:p>
          <a:p>
            <a:pPr>
              <a:buFont typeface="Wingdings" pitchFamily="2" charset="2"/>
              <a:buChar char="Ø"/>
              <a:defRPr/>
            </a:pP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Лишение свободы до </a:t>
            </a:r>
            <a:r>
              <a:rPr lang="ru-RU" sz="2400" b="1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15</a:t>
            </a:r>
            <a:r>
              <a:rPr lang="ru-RU" sz="2400" dirty="0" smtClean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 лет</a:t>
            </a:r>
            <a:endParaRPr lang="ru-RU" sz="24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642910" y="571480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rbel" pitchFamily="34" charset="0"/>
              </a:rPr>
              <a:t>Ответственность за преступления </a:t>
            </a:r>
          </a:p>
        </p:txBody>
      </p:sp>
      <p:pic>
        <p:nvPicPr>
          <p:cNvPr id="4098" name="Picture 2" descr="C:\Users\Olga\Desktop\c40839637dc07751c0c2b118a94f1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85926"/>
            <a:ext cx="3214710" cy="2142119"/>
          </a:xfrm>
          <a:prstGeom prst="rect">
            <a:avLst/>
          </a:prstGeom>
          <a:noFill/>
        </p:spPr>
      </p:pic>
      <p:pic>
        <p:nvPicPr>
          <p:cNvPr id="4099" name="Picture 3" descr="C:\Users\Olga\Desktop\64117623-corrupt-man-behind-the-ba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929066"/>
            <a:ext cx="2331601" cy="233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627784" y="476672"/>
            <a:ext cx="4675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orbel" pitchFamily="34" charset="0"/>
              </a:rPr>
              <a:t>Виды экстремизма </a:t>
            </a:r>
            <a:endParaRPr lang="ru-RU" sz="3600" dirty="0">
              <a:solidFill>
                <a:schemeClr val="bg1"/>
              </a:solidFill>
              <a:latin typeface="Corbel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95488" y="1506538"/>
            <a:ext cx="720725" cy="7921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4516438" y="1506538"/>
            <a:ext cx="0" cy="1439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00034" y="2500306"/>
            <a:ext cx="21559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Религиозный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3913" y="3090863"/>
            <a:ext cx="23165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Политический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3463" y="2439988"/>
            <a:ext cx="24448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325A72"/>
                </a:solidFill>
                <a:latin typeface="Corbel" pitchFamily="34" charset="0"/>
                <a:cs typeface="Arial" pitchFamily="34" charset="0"/>
              </a:rPr>
              <a:t>Национальный</a:t>
            </a:r>
            <a:endParaRPr lang="ru-RU" sz="2600" dirty="0">
              <a:solidFill>
                <a:srgbClr val="325A72"/>
              </a:solidFill>
              <a:latin typeface="Corbe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172200" y="1577975"/>
            <a:ext cx="647700" cy="7207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9" descr="D:\Download\INDONESIA_-_fondamentalisti_assaltano_ok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94464" y="3068960"/>
            <a:ext cx="255013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D:\Download\a7ab424c5a_4442813_12341602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071802" y="3786190"/>
            <a:ext cx="2811634" cy="187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 descr="D:\Download\01e1b44b007544ebc50decff3371312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143636" y="3143248"/>
            <a:ext cx="2376264" cy="1582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643050"/>
            <a:ext cx="81439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rgbClr val="325A72"/>
                </a:solidFill>
                <a:latin typeface="Corbel" pitchFamily="34" charset="0"/>
              </a:rPr>
              <a:t>Религиозный экстремизм </a:t>
            </a:r>
            <a:r>
              <a:rPr lang="ru-RU" sz="2400" dirty="0">
                <a:solidFill>
                  <a:srgbClr val="325A72"/>
                </a:solidFill>
                <a:latin typeface="Corbel" pitchFamily="34" charset="0"/>
              </a:rPr>
              <a:t>– жесткое неприятие идей другой религиозной веры, агрессивное отношение и поведение к иноверцам, стремление к искоренению и устранению представителей иной веры вплоть до физического истребления.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Corbel" pitchFamily="34" charset="0"/>
              </a:rPr>
              <a:t>Религиозный экстремизм</a:t>
            </a:r>
            <a:endParaRPr lang="ru-RU" sz="3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 descr="D:\Download\f529868fc2fb6c89f3a56a409d2b3404-fbpost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788024" y="3789040"/>
            <a:ext cx="31369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D:\Download\al-qaeda-terrorist-attacks-7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216149" y="3771578"/>
            <a:ext cx="3149600" cy="2355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545</Words>
  <Application>Microsoft Office PowerPoint</Application>
  <PresentationFormat>Экран (4:3)</PresentationFormat>
  <Paragraphs>73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Муталиб Курбонов</dc:creator>
  <cp:lastModifiedBy>Муталиб Курбонов</cp:lastModifiedBy>
  <cp:revision>1</cp:revision>
  <dcterms:created xsi:type="dcterms:W3CDTF">2018-07-25T14:01:04Z</dcterms:created>
  <dcterms:modified xsi:type="dcterms:W3CDTF">2021-01-25T04:52:17Z</dcterms:modified>
</cp:coreProperties>
</file>